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2" r:id="rId15"/>
    <p:sldId id="275" r:id="rId16"/>
    <p:sldId id="274" r:id="rId17"/>
    <p:sldId id="276" r:id="rId18"/>
    <p:sldId id="271" r:id="rId19"/>
    <p:sldId id="292" r:id="rId20"/>
    <p:sldId id="273" r:id="rId21"/>
    <p:sldId id="277" r:id="rId22"/>
    <p:sldId id="281" r:id="rId23"/>
    <p:sldId id="270" r:id="rId24"/>
    <p:sldId id="278" r:id="rId25"/>
    <p:sldId id="279" r:id="rId26"/>
    <p:sldId id="280" r:id="rId27"/>
    <p:sldId id="282" r:id="rId28"/>
    <p:sldId id="283" r:id="rId29"/>
    <p:sldId id="284" r:id="rId30"/>
    <p:sldId id="286" r:id="rId31"/>
    <p:sldId id="285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88B7"/>
    <a:srgbClr val="0AAAD4"/>
    <a:srgbClr val="0CA9D3"/>
    <a:srgbClr val="003399"/>
    <a:srgbClr val="00205C"/>
    <a:srgbClr val="009999"/>
    <a:srgbClr val="339966"/>
    <a:srgbClr val="00808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3" autoAdjust="0"/>
    <p:restoredTop sz="93883" autoAdjust="0"/>
  </p:normalViewPr>
  <p:slideViewPr>
    <p:cSldViewPr>
      <p:cViewPr varScale="1">
        <p:scale>
          <a:sx n="104" d="100"/>
          <a:sy n="104" d="100"/>
        </p:scale>
        <p:origin x="73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20"/>
    </p:cViewPr>
  </p:sorterViewPr>
  <p:notesViewPr>
    <p:cSldViewPr>
      <p:cViewPr varScale="1">
        <p:scale>
          <a:sx n="51" d="100"/>
          <a:sy n="51" d="100"/>
        </p:scale>
        <p:origin x="3224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Total GR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75"/>
      <c:rotY val="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GR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CAF-4CB6-B791-24C349D5091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CAF-4CB6-B791-24C349D5091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CAF-4CB6-B791-24C349D509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DESE Mandatories</c:v>
                </c:pt>
                <c:pt idx="1">
                  <c:v>Other Mandatories</c:v>
                </c:pt>
                <c:pt idx="2">
                  <c:v>Discretionary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0.54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3-421F-BC23-8DBBD82E41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831A09-D77B-4ED5-B05D-B1719C1751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28C0F-912C-4A6C-911D-00DB35A45D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97C60-07E6-434C-AA3F-95A57C0DFB5F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5C79C-8668-4337-BDF4-C48E317F19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96CB5-81D0-4B23-89AF-6DF25B9893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4C944-EA10-4C12-B469-338D9785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08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49657-313A-4F1A-9592-CECCCE7B7F38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6BD23-7B7C-447C-B089-8ABDDD375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1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6BD23-7B7C-447C-B089-8ABDDD3758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9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57B1470F-7572-4BBD-A89A-00779F4BDAD7}"/>
              </a:ext>
            </a:extLst>
          </p:cNvPr>
          <p:cNvSpPr/>
          <p:nvPr userDrawn="1"/>
        </p:nvSpPr>
        <p:spPr>
          <a:xfrm>
            <a:off x="-13993" y="-93869"/>
            <a:ext cx="12192000" cy="1845291"/>
          </a:xfrm>
          <a:prstGeom prst="roundRect">
            <a:avLst>
              <a:gd name="adj" fmla="val 3362"/>
            </a:avLst>
          </a:prstGeom>
          <a:solidFill>
            <a:srgbClr val="0CA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1" name="Group 15">
            <a:extLst>
              <a:ext uri="{FF2B5EF4-FFF2-40B4-BE49-F238E27FC236}">
                <a16:creationId xmlns:a16="http://schemas.microsoft.com/office/drawing/2014/main" id="{406F6438-885A-4D4B-AB05-3F5B4BBA9D9C}"/>
              </a:ext>
            </a:extLst>
          </p:cNvPr>
          <p:cNvGrpSpPr>
            <a:grpSpLocks noChangeAspect="1"/>
          </p:cNvGrpSpPr>
          <p:nvPr userDrawn="1"/>
        </p:nvGrpSpPr>
        <p:grpSpPr bwMode="hidden">
          <a:xfrm>
            <a:off x="13993" y="1183735"/>
            <a:ext cx="12192000" cy="1031226"/>
            <a:chOff x="-3905251" y="4294188"/>
            <a:chExt cx="13027839" cy="1892300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EAF2165-8F24-4F8A-89AC-BB0A3B1200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B6FE45FF-710D-44BB-9D1A-F9C95863D5C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1D7F4267-79C3-44B8-83CF-D6743CBE4F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C4F7C35C-586D-4488-98EB-BF63199925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8" name="Freeform 10">
              <a:extLst>
                <a:ext uri="{FF2B5EF4-FFF2-40B4-BE49-F238E27FC236}">
                  <a16:creationId xmlns:a16="http://schemas.microsoft.com/office/drawing/2014/main" id="{0DAF8B63-4FA2-46E4-966C-3735877781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F3FF162-FBCF-4A6C-9374-47CD1C127F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90630" y="4741739"/>
            <a:ext cx="5561814" cy="918693"/>
          </a:xfrm>
          <a:prstGeom prst="rect">
            <a:avLst/>
          </a:prstGeom>
          <a:ln w="12700" cap="flat" cmpd="dbl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>
            <a:lvl1pPr marL="0" indent="0" algn="ctr">
              <a:buNone/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add: Presented by, company, job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2442B0-6929-43DD-8892-B45C178FC26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257121" y="6239074"/>
            <a:ext cx="1406949" cy="365124"/>
          </a:xfrm>
        </p:spPr>
        <p:txBody>
          <a:bodyPr/>
          <a:lstStyle/>
          <a:p>
            <a:r>
              <a:rPr lang="en-US" dirty="0"/>
              <a:t>© 2023 MASFAP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E317CFDC-87DA-4E85-A83A-2BA3230EF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95305" y="6239074"/>
            <a:ext cx="9888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0AAAD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52454710-398E-437F-B6B2-80D20A2275E7}" type="datetime1">
              <a:rPr lang="en-US" smtClean="0"/>
              <a:pPr/>
              <a:t>11/13/2023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0843DD-E825-4CCC-9386-5CA8884AFD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390" y="152400"/>
            <a:ext cx="4340650" cy="67911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5C7ABB-2F2C-4098-B8F1-85C4D500EF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396" y="77351"/>
            <a:ext cx="988894" cy="1079565"/>
          </a:xfrm>
          <a:prstGeom prst="rect">
            <a:avLst/>
          </a:prstGeom>
        </p:spPr>
      </p:pic>
      <p:sp>
        <p:nvSpPr>
          <p:cNvPr id="35" name="Title 34">
            <a:extLst>
              <a:ext uri="{FF2B5EF4-FFF2-40B4-BE49-F238E27FC236}">
                <a16:creationId xmlns:a16="http://schemas.microsoft.com/office/drawing/2014/main" id="{3FA78F0F-6269-466A-BAE5-D461D99C4F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0630" y="2398825"/>
            <a:ext cx="5641245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add: Title</a:t>
            </a:r>
          </a:p>
        </p:txBody>
      </p:sp>
    </p:spTree>
    <p:extLst>
      <p:ext uri="{BB962C8B-B14F-4D97-AF65-F5344CB8AC3E}">
        <p14:creationId xmlns:p14="http://schemas.microsoft.com/office/powerpoint/2010/main" val="201523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8EB65CE-BC38-4DD3-A9BE-D255BEA3DA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953" y="255134"/>
            <a:ext cx="10964833" cy="655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slide title 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D0118668-8E86-482B-8197-7068BA57A9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8143" y="1214929"/>
            <a:ext cx="10672646" cy="4333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Information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AC8106-1DF0-4E97-8971-16561EA0C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8141" y="1815188"/>
            <a:ext cx="10672645" cy="1219654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Information bulleted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Information bulleted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Information bulleted content</a:t>
            </a:r>
          </a:p>
          <a:p>
            <a:pPr lvl="0"/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6ECEA4F-2903-49BE-9F56-6F6BDC8E34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8141" y="3302645"/>
            <a:ext cx="10672646" cy="4317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Information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B92B534-1687-4F9E-B39F-84374272EC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8141" y="4006863"/>
            <a:ext cx="10672645" cy="1219654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Information bulleted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Information bulleted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Information bulleted content</a:t>
            </a:r>
          </a:p>
          <a:p>
            <a:pPr lvl="0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79EAB0-2E64-4CCF-95F8-A7A9730B503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© 2023 MASFAP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B385C-7B38-4813-95CC-80CFD27ED8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01A68-5E08-477E-A15B-358707D3A7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2" y="5436509"/>
            <a:ext cx="891761" cy="139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283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Content | Images |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3E1E0-10A3-413E-BFB9-9C53640532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2023 MASFAP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9D8E71-89A8-4A37-B5C2-09B3857688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8465C9-C3E2-447F-B185-D7CC445BC0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5954" y="2714293"/>
            <a:ext cx="10952804" cy="2488066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content, charts, graphics, etc.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AB6EF4D-ABB1-4471-8B22-BD8E911640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5953" y="228600"/>
            <a:ext cx="10952803" cy="655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slide title 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FD3ECC0B-D146-48F8-B060-FE8E208406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5954" y="1217159"/>
            <a:ext cx="10952804" cy="1219654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Information bulleted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Information bulleted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Information bulleted content</a:t>
            </a:r>
          </a:p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1606C-B12C-4260-8578-912AD988CF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2" y="5436509"/>
            <a:ext cx="891761" cy="139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7549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|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015BB-3348-4F92-9602-40C77E03A0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2023 MASFAP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4F68F-122E-4144-BA97-911FE52C92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6AB65FD4-ED4C-4A59-85A0-4EAE15777D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5954" y="2849129"/>
            <a:ext cx="5101880" cy="259808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add content in columns 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F544694-0606-48C3-8CAE-8E431AEE9CD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24168" y="2849129"/>
            <a:ext cx="5394590" cy="25980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 in columns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DFD4DDC-19DB-4B77-BC35-DE43F2E769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5953" y="255134"/>
            <a:ext cx="10952803" cy="6556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slide title 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B8F4063-56A0-4617-8CA1-80574F6E2D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5954" y="1112615"/>
            <a:ext cx="10952804" cy="1219654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Information bulleted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Information bulleted content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Information bulleted content</a:t>
            </a:r>
          </a:p>
          <a:p>
            <a:pPr lvl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A65C33-266B-4671-AB4F-8890F5128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2" y="5436509"/>
            <a:ext cx="891761" cy="139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4927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990600" y="685800"/>
            <a:ext cx="7136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more information, please contact: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59037" y="2702327"/>
            <a:ext cx="7273925" cy="14124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Name, Title, Phone, email address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82220" y="268462"/>
            <a:ext cx="334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Questions?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56CECF5-BA40-4CC8-9FED-D131E69B82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© 2023 MASFAP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35222F-6DBF-4888-A484-72C5CE597C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C34B97-B44C-48A5-8163-84D040215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2" y="5436509"/>
            <a:ext cx="891761" cy="1395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5BDC6B-7C34-4108-8F6E-E4C8ADD386EC}"/>
              </a:ext>
            </a:extLst>
          </p:cNvPr>
          <p:cNvSpPr txBox="1"/>
          <p:nvPr userDrawn="1"/>
        </p:nvSpPr>
        <p:spPr>
          <a:xfrm rot="20884613">
            <a:off x="7163411" y="5459086"/>
            <a:ext cx="4953837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251054970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E13BCDB-B4D3-4570-B89D-F0FCE55749A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6772"/>
            <a:ext cx="12192000" cy="112078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03876" y="6258180"/>
            <a:ext cx="1406949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0AAAD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© 2023 MASFAP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D16BAC-FEC7-4DC0-8A42-C60008AB6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4637" y="6258179"/>
            <a:ext cx="421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AAAD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C1D522-4DF4-418C-98E7-11B7DEBC31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0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  <p:sldLayoutId id="2147483692" r:id="rId3"/>
    <p:sldLayoutId id="2147483693" r:id="rId4"/>
    <p:sldLayoutId id="2147483691" r:id="rId5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eytocollege.mo.gov/fafsa-info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hewd.mo.gov/about/legislative/HigherEducationFundingStudy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3E483E-B5FF-F4A5-DD38-85CDDE2F2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7237" y="4063037"/>
            <a:ext cx="7340798" cy="918693"/>
          </a:xfrm>
        </p:spPr>
        <p:txBody>
          <a:bodyPr/>
          <a:lstStyle/>
          <a:p>
            <a:r>
              <a:rPr lang="en-US" dirty="0" smtClean="0"/>
              <a:t>Leroy Wade</a:t>
            </a:r>
          </a:p>
          <a:p>
            <a:r>
              <a:rPr lang="en-US" dirty="0" smtClean="0"/>
              <a:t>Deputy Commissioner</a:t>
            </a:r>
          </a:p>
          <a:p>
            <a:r>
              <a:rPr lang="en-US" dirty="0" smtClean="0"/>
              <a:t>Missouri Department of Higher Education and Workforce Development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04564D-33BB-D857-4C1B-D04C99454F0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© 2023 MASFAP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A6BE2-B734-4199-732B-DC6A3BF42B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454710-398E-437F-B6B2-80D20A2275E7}" type="datetime1">
              <a:rPr lang="en-US" smtClean="0"/>
              <a:pPr/>
              <a:t>11/13/2023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11A320-8A4D-2E6B-F1CF-3D83171EB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2023 State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3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State Financial Aid Staff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1058141" y="1219200"/>
            <a:ext cx="10672645" cy="3899812"/>
          </a:xfrm>
        </p:spPr>
        <p:txBody>
          <a:bodyPr/>
          <a:lstStyle/>
          <a:p>
            <a:r>
              <a:rPr lang="en-US" dirty="0" smtClean="0"/>
              <a:t>Erik Anderson – Director of Financial Aid</a:t>
            </a:r>
          </a:p>
          <a:p>
            <a:r>
              <a:rPr lang="en-US" dirty="0" smtClean="0"/>
              <a:t>Amy Haller – Senior Associate (Operations)</a:t>
            </a:r>
          </a:p>
          <a:p>
            <a:pPr lvl="1"/>
            <a:r>
              <a:rPr lang="en-US" dirty="0" smtClean="0"/>
              <a:t>Sarah Schedler</a:t>
            </a:r>
          </a:p>
          <a:p>
            <a:pPr lvl="1"/>
            <a:r>
              <a:rPr lang="en-US" dirty="0" smtClean="0"/>
              <a:t>Madalyn Barnhouse</a:t>
            </a:r>
          </a:p>
          <a:p>
            <a:pPr lvl="1"/>
            <a:r>
              <a:rPr lang="en-US" dirty="0" smtClean="0"/>
              <a:t>Brionna Sales</a:t>
            </a:r>
          </a:p>
          <a:p>
            <a:pPr lvl="1"/>
            <a:r>
              <a:rPr lang="en-US" dirty="0" smtClean="0"/>
              <a:t>Connie </a:t>
            </a:r>
            <a:r>
              <a:rPr lang="en-US" dirty="0" err="1" smtClean="0"/>
              <a:t>Bestgen</a:t>
            </a:r>
            <a:r>
              <a:rPr lang="en-US" dirty="0" smtClean="0"/>
              <a:t> (part-time)</a:t>
            </a:r>
          </a:p>
          <a:p>
            <a:r>
              <a:rPr lang="en-US" dirty="0" smtClean="0"/>
              <a:t>Day </a:t>
            </a:r>
            <a:r>
              <a:rPr lang="en-US" dirty="0" err="1" smtClean="0"/>
              <a:t>Day</a:t>
            </a:r>
            <a:r>
              <a:rPr lang="en-US" dirty="0" smtClean="0"/>
              <a:t> – Senior Associate (Compliance)</a:t>
            </a:r>
          </a:p>
          <a:p>
            <a:pPr lvl="1"/>
            <a:r>
              <a:rPr lang="en-US" dirty="0" smtClean="0"/>
              <a:t>Amy Hedrick</a:t>
            </a:r>
          </a:p>
          <a:p>
            <a:pPr lvl="1"/>
            <a:r>
              <a:rPr lang="en-US" dirty="0" smtClean="0"/>
              <a:t>Jeffrey </a:t>
            </a:r>
            <a:r>
              <a:rPr lang="en-US" dirty="0" err="1" smtClean="0"/>
              <a:t>Ehimuh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12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Budget Update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dollar sign Royalty Free Vector Clip Art illustration  -busi1420-CoolCLIP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4038600" cy="422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80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FY 2024 General Revenue Estimate - $13.2B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990600"/>
            <a:ext cx="6128655" cy="474318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1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FY 2024 Projected Operating Budget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058141" y="1815188"/>
            <a:ext cx="5037859" cy="3214012"/>
          </a:xfrm>
        </p:spPr>
        <p:txBody>
          <a:bodyPr/>
          <a:lstStyle/>
          <a:p>
            <a:r>
              <a:rPr lang="en-US" dirty="0" smtClean="0"/>
              <a:t>$50.5B Projected – All Funds</a:t>
            </a:r>
          </a:p>
          <a:p>
            <a:r>
              <a:rPr lang="en-US" dirty="0" smtClean="0"/>
              <a:t>$14.1B – General Revenue</a:t>
            </a:r>
          </a:p>
          <a:p>
            <a:r>
              <a:rPr lang="en-US" dirty="0" smtClean="0"/>
              <a:t>Discretionary GR - $3.9B</a:t>
            </a:r>
          </a:p>
          <a:p>
            <a:pPr lvl="1"/>
            <a:r>
              <a:rPr lang="en-US" dirty="0" smtClean="0"/>
              <a:t>Higher Education – 28.9%</a:t>
            </a:r>
          </a:p>
          <a:p>
            <a:pPr lvl="1"/>
            <a:r>
              <a:rPr lang="en-US" dirty="0" smtClean="0"/>
              <a:t>MODOT – 23.9%</a:t>
            </a:r>
          </a:p>
          <a:p>
            <a:pPr lvl="1"/>
            <a:r>
              <a:rPr lang="en-US" dirty="0" smtClean="0"/>
              <a:t>DESE – 15.7%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919164739"/>
              </p:ext>
            </p:extLst>
          </p:nvPr>
        </p:nvGraphicFramePr>
        <p:xfrm>
          <a:off x="5791199" y="1280160"/>
          <a:ext cx="5984631" cy="430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3512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FY 2024 and 2025 Budget Outlook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14400" y="1143000"/>
            <a:ext cx="10672645" cy="4267200"/>
          </a:xfrm>
        </p:spPr>
        <p:txBody>
          <a:bodyPr/>
          <a:lstStyle/>
          <a:p>
            <a:r>
              <a:rPr lang="en-US" dirty="0" smtClean="0"/>
              <a:t>FY 2023 General Revenue Collections</a:t>
            </a:r>
          </a:p>
          <a:p>
            <a:pPr lvl="1"/>
            <a:r>
              <a:rPr lang="en-US" dirty="0" smtClean="0"/>
              <a:t>Increased by 2.7% over 2022</a:t>
            </a:r>
          </a:p>
          <a:p>
            <a:pPr lvl="1"/>
            <a:r>
              <a:rPr lang="en-US" dirty="0" smtClean="0"/>
              <a:t>FY 2022 increased by 14.6% over 2021</a:t>
            </a:r>
          </a:p>
          <a:p>
            <a:r>
              <a:rPr lang="en-US" dirty="0" smtClean="0"/>
              <a:t>FY 2024 GR Revenue Estimate (consensus) was 0.7% growth</a:t>
            </a:r>
          </a:p>
          <a:p>
            <a:pPr lvl="1"/>
            <a:r>
              <a:rPr lang="en-US" dirty="0" smtClean="0"/>
              <a:t>GR collection through September – 4.2% decline (YoY)</a:t>
            </a:r>
          </a:p>
          <a:p>
            <a:pPr lvl="1"/>
            <a:r>
              <a:rPr lang="en-US" dirty="0" smtClean="0"/>
              <a:t>GR collection through September – 2.9% decline (YTD)</a:t>
            </a:r>
          </a:p>
          <a:p>
            <a:r>
              <a:rPr lang="en-US" dirty="0" smtClean="0"/>
              <a:t>FY 2025 GR Outlook</a:t>
            </a:r>
          </a:p>
          <a:p>
            <a:pPr lvl="1"/>
            <a:r>
              <a:rPr lang="en-US" dirty="0" smtClean="0"/>
              <a:t>Wage growth and consumption will moderate</a:t>
            </a:r>
          </a:p>
          <a:p>
            <a:pPr lvl="1"/>
            <a:r>
              <a:rPr lang="en-US" dirty="0" smtClean="0"/>
              <a:t>Domestic and international concerns pose key risks to outlook</a:t>
            </a:r>
          </a:p>
          <a:p>
            <a:pPr lvl="1"/>
            <a:r>
              <a:rPr lang="en-US" dirty="0" smtClean="0"/>
              <a:t>Unclear impact of recent federal and state tax changes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15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FY 2025 DHEWD Requests for New Funding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058141" y="1295400"/>
            <a:ext cx="10672645" cy="3810000"/>
          </a:xfrm>
        </p:spPr>
        <p:txBody>
          <a:bodyPr/>
          <a:lstStyle/>
          <a:p>
            <a:r>
              <a:rPr lang="en-US" b="1" dirty="0" smtClean="0"/>
              <a:t>FY 2024 Supplemental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$5M – DHEWD Transfer Authority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$100K – Missouri State University Debt Offset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$ 25K – Southeast Missouri State University Debt Offset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$2.2M – Lincoln University Land Grant Match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59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FY 2025 DHEWD Requests for New Funding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058141" y="990208"/>
            <a:ext cx="10672646" cy="433397"/>
          </a:xfrm>
        </p:spPr>
        <p:txBody>
          <a:bodyPr/>
          <a:lstStyle/>
          <a:p>
            <a:r>
              <a:rPr lang="en-US" dirty="0" smtClean="0"/>
              <a:t>Institutional Funding ($104.6M)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058141" y="1603580"/>
            <a:ext cx="10672645" cy="1219654"/>
          </a:xfrm>
        </p:spPr>
        <p:txBody>
          <a:bodyPr/>
          <a:lstStyle/>
          <a:p>
            <a:r>
              <a:rPr lang="en-US" dirty="0" smtClean="0"/>
              <a:t>Core Inflationary Increase ($54.2M)</a:t>
            </a:r>
          </a:p>
          <a:p>
            <a:pPr lvl="1"/>
            <a:r>
              <a:rPr lang="en-US" dirty="0" smtClean="0"/>
              <a:t>Across the board 5% increase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990600" y="4446253"/>
            <a:ext cx="10672645" cy="1219654"/>
          </a:xfrm>
        </p:spPr>
        <p:txBody>
          <a:bodyPr/>
          <a:lstStyle/>
          <a:p>
            <a:r>
              <a:rPr lang="en-US" dirty="0" err="1" smtClean="0"/>
              <a:t>MoExcels</a:t>
            </a:r>
            <a:r>
              <a:rPr lang="en-US" dirty="0" smtClean="0"/>
              <a:t> ($49.4M placeholder)</a:t>
            </a:r>
          </a:p>
          <a:p>
            <a:r>
              <a:rPr lang="en-US" dirty="0" smtClean="0"/>
              <a:t>Returning Heroes ($1.0M)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88255"/>
            <a:ext cx="9220200" cy="19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62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FY 2025 DHEWD Requests for New Funding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Internal DHEWD Requests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058141" y="1815188"/>
            <a:ext cx="10672645" cy="1766212"/>
          </a:xfrm>
        </p:spPr>
        <p:txBody>
          <a:bodyPr/>
          <a:lstStyle/>
          <a:p>
            <a:r>
              <a:rPr lang="en-US" dirty="0" smtClean="0"/>
              <a:t>$1.8M to convert to Indirect Cost Rate</a:t>
            </a:r>
          </a:p>
          <a:p>
            <a:r>
              <a:rPr lang="en-US" dirty="0" smtClean="0"/>
              <a:t>$67,000 Proprietary Certification Spending Authority Increase</a:t>
            </a:r>
          </a:p>
          <a:p>
            <a:r>
              <a:rPr lang="en-US" dirty="0" smtClean="0"/>
              <a:t>$3M for Apprenticeship Missouri</a:t>
            </a:r>
          </a:p>
          <a:p>
            <a:r>
              <a:rPr lang="en-US" dirty="0" smtClean="0"/>
              <a:t>$1M for Workforce Outreach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1058140" y="3706063"/>
            <a:ext cx="10672646" cy="431716"/>
          </a:xfrm>
        </p:spPr>
        <p:txBody>
          <a:bodyPr/>
          <a:lstStyle/>
          <a:p>
            <a:r>
              <a:rPr lang="en-US" dirty="0" smtClean="0"/>
              <a:t>State Financial Aid Programs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1058141" y="4262443"/>
            <a:ext cx="10672645" cy="1022337"/>
          </a:xfrm>
        </p:spPr>
        <p:txBody>
          <a:bodyPr/>
          <a:lstStyle/>
          <a:p>
            <a:r>
              <a:rPr lang="en-US" dirty="0" smtClean="0"/>
              <a:t>No increases requested for major programs</a:t>
            </a:r>
          </a:p>
          <a:p>
            <a:r>
              <a:rPr lang="en-US" dirty="0" smtClean="0"/>
              <a:t>Possible increase for War Veterans program ($170,000)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50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Legislative Review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2" descr="I'm Just a Bill School House Rock Sticker&quot; Sticker for Sale by mlarmon |  Redbub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069" y="917698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24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First Regular Session of the 102</a:t>
            </a:r>
            <a:r>
              <a:rPr lang="en-US" baseline="30000" dirty="0" smtClean="0"/>
              <a:t>nd</a:t>
            </a:r>
            <a:r>
              <a:rPr lang="en-US" dirty="0" smtClean="0"/>
              <a:t> General Assembly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Dates and Numbers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058141" y="1815188"/>
            <a:ext cx="10672645" cy="31378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Session began: Wednesday, January 4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Session ended: Friday, May 12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Number of bills filed: 2,201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Number of bills TAFP (including budget): 58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Number of TAFP bills impacting DHEWD: 4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6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1058141" y="1524000"/>
            <a:ext cx="10672645" cy="3581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DHEWD Update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Budget Update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Legislative Session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State Aid Update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Outreach/FAFSA Initiatives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26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SB 39 (Sen. Thompson-</a:t>
            </a:r>
            <a:r>
              <a:rPr lang="en-US" dirty="0" err="1" smtClean="0"/>
              <a:t>Rehder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Limits athletic competitions to students whose biological sex aligns with the designated gender of the event.</a:t>
            </a:r>
          </a:p>
          <a:p>
            <a:r>
              <a:rPr lang="en-US" dirty="0" smtClean="0"/>
              <a:t>Some exceptions for female students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SB 75 (Sen. Black)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Closes IHE records regarding investments in or financial transactions with business entities for investment purposes.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26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HB 417 (Rep. Henderson)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058141" y="1815188"/>
            <a:ext cx="10672645" cy="3366412"/>
          </a:xfrm>
        </p:spPr>
        <p:txBody>
          <a:bodyPr/>
          <a:lstStyle/>
          <a:p>
            <a:r>
              <a:rPr lang="en-US" dirty="0" smtClean="0"/>
              <a:t>Creates incentives to encourage individuals to obtain employment related skills</a:t>
            </a:r>
          </a:p>
          <a:p>
            <a:r>
              <a:rPr lang="en-US" dirty="0" smtClean="0"/>
              <a:t>State agencies cannot use postsecondary degree as job requirement, with some exceptions</a:t>
            </a:r>
          </a:p>
          <a:p>
            <a:r>
              <a:rPr lang="en-US" dirty="0" smtClean="0"/>
              <a:t>NIL amendment</a:t>
            </a:r>
          </a:p>
          <a:p>
            <a:r>
              <a:rPr lang="en-US" dirty="0" smtClean="0"/>
              <a:t>Establishes grants to employers for upskilling employees</a:t>
            </a:r>
          </a:p>
          <a:p>
            <a:r>
              <a:rPr lang="en-US" dirty="0" smtClean="0"/>
              <a:t>Tax credits for employers who hire interns or apprentices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46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2024 Session Potential Legislation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030432" y="1143000"/>
            <a:ext cx="10672645" cy="3823612"/>
          </a:xfrm>
        </p:spPr>
        <p:txBody>
          <a:bodyPr/>
          <a:lstStyle/>
          <a:p>
            <a:r>
              <a:rPr lang="en-US" dirty="0" smtClean="0"/>
              <a:t>Career-Tech Certificate Program/A+ Expansion</a:t>
            </a:r>
          </a:p>
          <a:p>
            <a:pPr lvl="1"/>
            <a:r>
              <a:rPr lang="en-US" dirty="0" smtClean="0"/>
              <a:t>HB 76 (2023)</a:t>
            </a:r>
          </a:p>
          <a:p>
            <a:pPr lvl="1"/>
            <a:r>
              <a:rPr lang="en-US" dirty="0" smtClean="0"/>
              <a:t>Cover tuition, books and fees for eligible programs</a:t>
            </a:r>
          </a:p>
          <a:p>
            <a:pPr lvl="1"/>
            <a:r>
              <a:rPr lang="en-US" dirty="0" smtClean="0"/>
              <a:t>Non-graduate </a:t>
            </a:r>
            <a:r>
              <a:rPr lang="en-US" dirty="0"/>
              <a:t>level certificate or other industry-recognized </a:t>
            </a:r>
            <a:r>
              <a:rPr lang="en-US" dirty="0" smtClean="0"/>
              <a:t>credential below </a:t>
            </a:r>
            <a:r>
              <a:rPr lang="en-US" dirty="0"/>
              <a:t>the graduate </a:t>
            </a:r>
            <a:r>
              <a:rPr lang="en-US" dirty="0" smtClean="0"/>
              <a:t>level</a:t>
            </a:r>
          </a:p>
          <a:p>
            <a:pPr lvl="1"/>
            <a:r>
              <a:rPr lang="en-US" dirty="0" smtClean="0"/>
              <a:t>Limited to A+ eligible institutions plus WGU</a:t>
            </a:r>
          </a:p>
          <a:p>
            <a:r>
              <a:rPr lang="en-US" dirty="0" smtClean="0"/>
              <a:t>Access Missouri/Bright Flight award increases/other changes</a:t>
            </a:r>
          </a:p>
          <a:p>
            <a:r>
              <a:rPr lang="en-US" dirty="0" smtClean="0"/>
              <a:t>Higher education funding formula/performance funding</a:t>
            </a:r>
          </a:p>
          <a:p>
            <a:r>
              <a:rPr lang="en-US" dirty="0" smtClean="0"/>
              <a:t>DEI</a:t>
            </a:r>
          </a:p>
          <a:p>
            <a:pPr lvl="1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27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2024 Legislative Session Calendar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058141" y="1295400"/>
            <a:ext cx="10672645" cy="4191000"/>
          </a:xfrm>
        </p:spPr>
        <p:txBody>
          <a:bodyPr/>
          <a:lstStyle/>
          <a:p>
            <a:r>
              <a:rPr lang="en-US" dirty="0" smtClean="0"/>
              <a:t>January 5 – Session Begins</a:t>
            </a:r>
          </a:p>
          <a:p>
            <a:r>
              <a:rPr lang="en-US" dirty="0" smtClean="0"/>
              <a:t>Late January – State of the State and Executive Budget Released</a:t>
            </a:r>
          </a:p>
          <a:p>
            <a:r>
              <a:rPr lang="en-US" dirty="0" smtClean="0"/>
              <a:t>February – Budget Hearings Begin in House</a:t>
            </a:r>
          </a:p>
          <a:p>
            <a:r>
              <a:rPr lang="en-US" dirty="0" smtClean="0"/>
              <a:t>Mid-March – Legislative Spring Break</a:t>
            </a:r>
          </a:p>
          <a:p>
            <a:r>
              <a:rPr lang="en-US" dirty="0" smtClean="0"/>
              <a:t>March – House Floor Action on Budget</a:t>
            </a:r>
          </a:p>
          <a:p>
            <a:r>
              <a:rPr lang="en-US" dirty="0" smtClean="0"/>
              <a:t>April – Budget Process Moves to Senate</a:t>
            </a:r>
          </a:p>
          <a:p>
            <a:r>
              <a:rPr lang="en-US" dirty="0" smtClean="0"/>
              <a:t>May 3 – Final Legislative Action on Budget</a:t>
            </a:r>
          </a:p>
          <a:p>
            <a:r>
              <a:rPr lang="en-US" dirty="0" smtClean="0"/>
              <a:t>May 10 – Session Ends</a:t>
            </a:r>
          </a:p>
          <a:p>
            <a:r>
              <a:rPr lang="en-US" dirty="0" smtClean="0"/>
              <a:t>September 11 – Veto Session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20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State Aid Update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074" name="Picture 2" descr="Fafsa Financial Aid Cliparts, Stock Vector and Royalty Free Fafsa Financial  Aid Illust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06" y="1143000"/>
            <a:ext cx="38195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243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Bright Flight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FY 2023 – 8,623 recipients/$21.1M </a:t>
            </a:r>
            <a:r>
              <a:rPr lang="en-US" dirty="0" err="1" smtClean="0"/>
              <a:t>dibursed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FY 2024 -8,000 projected recipients, $27.6M appropriated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FY 2025 Request - $27.6M total request (no increase)</a:t>
            </a:r>
          </a:p>
          <a:p>
            <a:pPr lvl="1"/>
            <a:r>
              <a:rPr lang="en-US" dirty="0" smtClean="0"/>
              <a:t>Anticipate a modest decline in recipients</a:t>
            </a:r>
          </a:p>
          <a:p>
            <a:pPr lvl="2"/>
            <a:r>
              <a:rPr lang="en-US" dirty="0" smtClean="0"/>
              <a:t>Ongoing score change adjustment</a:t>
            </a:r>
          </a:p>
          <a:p>
            <a:pPr lvl="2"/>
            <a:r>
              <a:rPr lang="en-US" dirty="0" smtClean="0"/>
              <a:t>Increasing number of awards to top fourth and fifth percentile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76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Access Missouri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033822" y="1600200"/>
            <a:ext cx="10672645" cy="1219654"/>
          </a:xfrm>
        </p:spPr>
        <p:txBody>
          <a:bodyPr/>
          <a:lstStyle/>
          <a:p>
            <a:r>
              <a:rPr lang="en-US" dirty="0" smtClean="0"/>
              <a:t>FY 2023 – 35,717 recipients/$72,752,297 disbursed</a:t>
            </a:r>
          </a:p>
          <a:p>
            <a:r>
              <a:rPr lang="en-US" dirty="0" smtClean="0"/>
              <a:t>FY 2024</a:t>
            </a:r>
          </a:p>
          <a:p>
            <a:pPr lvl="1"/>
            <a:r>
              <a:rPr lang="en-US" dirty="0" smtClean="0"/>
              <a:t>$75.4 appropriated (+$5M gaming)</a:t>
            </a:r>
          </a:p>
          <a:p>
            <a:pPr lvl="1"/>
            <a:r>
              <a:rPr lang="en-US" dirty="0" smtClean="0"/>
              <a:t>Projecting 44,500 recipients – April 1 deadline</a:t>
            </a:r>
          </a:p>
          <a:p>
            <a:pPr lvl="1"/>
            <a:r>
              <a:rPr lang="en-US" dirty="0" smtClean="0"/>
              <a:t>Awards at 100% of statutory maximum - $20,000 EFC cutoff</a:t>
            </a:r>
          </a:p>
          <a:p>
            <a:r>
              <a:rPr lang="en-US" dirty="0" smtClean="0"/>
              <a:t>FY 2025 request</a:t>
            </a:r>
          </a:p>
          <a:p>
            <a:pPr lvl="1"/>
            <a:r>
              <a:rPr lang="en-US" dirty="0" smtClean="0"/>
              <a:t>No increase</a:t>
            </a:r>
          </a:p>
          <a:p>
            <a:pPr lvl="1"/>
            <a:r>
              <a:rPr lang="en-US" dirty="0" smtClean="0"/>
              <a:t>Unclear impact of new FAFSA/delayed FAFSA release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0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A+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058141" y="1295400"/>
            <a:ext cx="10672645" cy="4038600"/>
          </a:xfrm>
        </p:spPr>
        <p:txBody>
          <a:bodyPr/>
          <a:lstStyle/>
          <a:p>
            <a:r>
              <a:rPr lang="en-US" dirty="0" smtClean="0"/>
              <a:t>FY 2023</a:t>
            </a:r>
          </a:p>
          <a:p>
            <a:pPr lvl="1"/>
            <a:r>
              <a:rPr lang="en-US" dirty="0" smtClean="0"/>
              <a:t>13,939 recipients/$52.3M disbursed</a:t>
            </a:r>
          </a:p>
          <a:p>
            <a:pPr lvl="1"/>
            <a:r>
              <a:rPr lang="en-US" dirty="0" smtClean="0"/>
              <a:t>Average award - $3,750</a:t>
            </a:r>
          </a:p>
          <a:p>
            <a:r>
              <a:rPr lang="en-US" dirty="0" smtClean="0"/>
              <a:t>FY 2024</a:t>
            </a:r>
          </a:p>
          <a:p>
            <a:pPr lvl="1"/>
            <a:r>
              <a:rPr lang="en-US" dirty="0" smtClean="0"/>
              <a:t>14,300 projected recipients/$61.9M appropriated</a:t>
            </a:r>
          </a:p>
          <a:p>
            <a:pPr lvl="1"/>
            <a:r>
              <a:rPr lang="en-US" dirty="0" smtClean="0"/>
              <a:t>Average award - $4,050</a:t>
            </a:r>
          </a:p>
          <a:p>
            <a:r>
              <a:rPr lang="en-US" dirty="0" smtClean="0"/>
              <a:t>FY 2025 Request</a:t>
            </a:r>
          </a:p>
          <a:p>
            <a:pPr lvl="1"/>
            <a:r>
              <a:rPr lang="en-US" dirty="0" smtClean="0"/>
              <a:t>No increase</a:t>
            </a:r>
          </a:p>
          <a:p>
            <a:pPr lvl="1"/>
            <a:r>
              <a:rPr lang="en-US" dirty="0" smtClean="0"/>
              <a:t>14,450 projected recipients; $4,300 average award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05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Fast Track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058141" y="1295400"/>
            <a:ext cx="10672645" cy="3976012"/>
          </a:xfrm>
        </p:spPr>
        <p:txBody>
          <a:bodyPr/>
          <a:lstStyle/>
          <a:p>
            <a:r>
              <a:rPr lang="en-US" dirty="0" smtClean="0"/>
              <a:t>FY 2023</a:t>
            </a:r>
          </a:p>
          <a:p>
            <a:pPr lvl="1"/>
            <a:r>
              <a:rPr lang="en-US" dirty="0" smtClean="0"/>
              <a:t>658 recipients/$2.2M disbursed</a:t>
            </a:r>
          </a:p>
          <a:p>
            <a:pPr lvl="1"/>
            <a:r>
              <a:rPr lang="en-US" dirty="0" smtClean="0"/>
              <a:t>Average award - $3,377</a:t>
            </a:r>
          </a:p>
          <a:p>
            <a:r>
              <a:rPr lang="en-US" dirty="0" smtClean="0"/>
              <a:t>FY 2024</a:t>
            </a:r>
          </a:p>
          <a:p>
            <a:pPr lvl="1"/>
            <a:r>
              <a:rPr lang="en-US" dirty="0" smtClean="0"/>
              <a:t>$4.7M appropriated</a:t>
            </a:r>
          </a:p>
          <a:p>
            <a:pPr lvl="1"/>
            <a:r>
              <a:rPr lang="en-US" dirty="0" smtClean="0"/>
              <a:t>1,105 projected recipients</a:t>
            </a:r>
          </a:p>
          <a:p>
            <a:r>
              <a:rPr lang="en-US" dirty="0" smtClean="0"/>
              <a:t>FY 2025 Request</a:t>
            </a:r>
          </a:p>
          <a:p>
            <a:pPr lvl="1"/>
            <a:r>
              <a:rPr lang="en-US" dirty="0" smtClean="0"/>
              <a:t>No increase</a:t>
            </a:r>
          </a:p>
          <a:p>
            <a:pPr lvl="1"/>
            <a:r>
              <a:rPr lang="en-US" dirty="0" smtClean="0"/>
              <a:t>1,330 projected recipients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52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Dual Credit/Dual Enrollment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051214" y="1295400"/>
            <a:ext cx="10672645" cy="3518812"/>
          </a:xfrm>
        </p:spPr>
        <p:txBody>
          <a:bodyPr/>
          <a:lstStyle/>
          <a:p>
            <a:r>
              <a:rPr lang="en-US" dirty="0" smtClean="0"/>
              <a:t>New Program for FY 2023</a:t>
            </a:r>
          </a:p>
          <a:p>
            <a:pPr lvl="1"/>
            <a:r>
              <a:rPr lang="en-US" dirty="0" smtClean="0"/>
              <a:t>596 recipients/$448,316</a:t>
            </a:r>
          </a:p>
          <a:p>
            <a:pPr lvl="1"/>
            <a:r>
              <a:rPr lang="en-US" dirty="0" smtClean="0"/>
              <a:t>Average award - $752</a:t>
            </a:r>
          </a:p>
          <a:p>
            <a:r>
              <a:rPr lang="en-US" dirty="0" smtClean="0"/>
              <a:t>FY 2024</a:t>
            </a:r>
          </a:p>
          <a:p>
            <a:pPr lvl="1"/>
            <a:r>
              <a:rPr lang="en-US" dirty="0" smtClean="0"/>
              <a:t>835 projected recipients/$7M appropriated</a:t>
            </a:r>
          </a:p>
          <a:p>
            <a:r>
              <a:rPr lang="en-US" dirty="0" smtClean="0"/>
              <a:t>FY 2025 request</a:t>
            </a:r>
          </a:p>
          <a:p>
            <a:pPr lvl="1"/>
            <a:r>
              <a:rPr lang="en-US" dirty="0" smtClean="0"/>
              <a:t>No increase</a:t>
            </a:r>
          </a:p>
          <a:p>
            <a:pPr lvl="1"/>
            <a:r>
              <a:rPr lang="en-US" dirty="0" smtClean="0"/>
              <a:t>870 projected recipients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9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DHEWD Update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122" name="Picture 2" descr="The Dude by Alby Letoy ✎ on Dribb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69" y="1371600"/>
            <a:ext cx="4699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19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Other Programs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Public Safety Officer Survivor</a:t>
            </a:r>
          </a:p>
          <a:p>
            <a:r>
              <a:rPr lang="en-US" dirty="0" smtClean="0"/>
              <a:t>Wartime Veterans Survivor</a:t>
            </a:r>
          </a:p>
          <a:p>
            <a:r>
              <a:rPr lang="en-US" dirty="0" smtClean="0"/>
              <a:t>Kids’ Chance</a:t>
            </a:r>
          </a:p>
          <a:p>
            <a:r>
              <a:rPr lang="en-US" dirty="0" smtClean="0"/>
              <a:t>AP Incentive Grant</a:t>
            </a:r>
          </a:p>
          <a:p>
            <a:r>
              <a:rPr lang="en-US" dirty="0" smtClean="0"/>
              <a:t>Minority and Underrepresented Environmental Literacy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30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 smtClean="0"/>
              <a:t>DHEWD Outreach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098" name="Picture 2" descr="College Student Stock Illustrations – 175,164 College Student Stock 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81" y="1295400"/>
            <a:ext cx="5565775" cy="41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38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Meet the New Outreach Team Members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52" y="1289757"/>
            <a:ext cx="967603" cy="1003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1400" y="1559548"/>
            <a:ext cx="5793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Alison Notter, Outreach Services Coordinator, Central Region </a:t>
            </a:r>
            <a:endParaRPr lang="en-US" sz="20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52" y="2677697"/>
            <a:ext cx="1022772" cy="9894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81400" y="2919360"/>
            <a:ext cx="6355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Cade Tremain, Outreach Services Coordinator, Southwest Region 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82637" y="4520690"/>
            <a:ext cx="5590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Gary W. </a:t>
            </a:r>
            <a:r>
              <a:rPr lang="en-US" sz="2000" b="1" dirty="0" err="1" smtClean="0"/>
              <a:t>Standiford</a:t>
            </a:r>
            <a:r>
              <a:rPr lang="en-US" sz="2000" b="1" dirty="0" smtClean="0"/>
              <a:t>, FAFSA Outreach Coordinator </a:t>
            </a:r>
            <a:endParaRPr lang="en-US" sz="20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3973" y="4235092"/>
            <a:ext cx="1268507" cy="9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28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New FAFSA Info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794" y="1447800"/>
            <a:ext cx="4859031" cy="3429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0243" y="1447800"/>
            <a:ext cx="514118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hlinkClick r:id="rId3"/>
              </a:rPr>
              <a:t>https://journeytocollege.mo.gov/fafsa-info</a:t>
            </a:r>
            <a:r>
              <a:rPr lang="en-US" sz="2800" u="sng" dirty="0" smtClean="0">
                <a:hlinkClick r:id="rId3"/>
              </a:rPr>
              <a:t>/</a:t>
            </a:r>
            <a:endParaRPr lang="en-US" sz="2800" u="sng" dirty="0" smtClean="0"/>
          </a:p>
          <a:p>
            <a:endParaRPr lang="en-US" sz="28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FAQ’s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Infographics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Social Media kits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86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type="body" sz="quarter" idx="18"/>
          </p:nvPr>
        </p:nvSpPr>
        <p:spPr>
          <a:xfrm>
            <a:off x="1058141" y="1408091"/>
            <a:ext cx="10672645" cy="121965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FAFSA Frenzy events are now in an easy to use calendar format.  </a:t>
            </a:r>
          </a:p>
          <a:p>
            <a:r>
              <a:rPr lang="en-US" sz="2000" dirty="0" smtClean="0"/>
              <a:t>Volunteers needed!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872" y="2017918"/>
            <a:ext cx="4486528" cy="35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80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14256" y="914400"/>
            <a:ext cx="10964833" cy="655637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272" y="16764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62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Leroy Wade</a:t>
            </a:r>
          </a:p>
          <a:p>
            <a:r>
              <a:rPr lang="en-US" dirty="0" smtClean="0"/>
              <a:t>Deputy Commissioner – DHEWD</a:t>
            </a:r>
          </a:p>
          <a:p>
            <a:r>
              <a:rPr lang="en-US" dirty="0" smtClean="0"/>
              <a:t>Leroy.wade@dhewd.mo.gov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10785475" y="6257925"/>
            <a:ext cx="1406525" cy="365125"/>
          </a:xfrm>
        </p:spPr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11771313" y="6257925"/>
            <a:ext cx="420687" cy="365125"/>
          </a:xfrm>
        </p:spPr>
        <p:txBody>
          <a:bodyPr/>
          <a:lstStyle/>
          <a:p>
            <a:fld id="{8EC1D522-4DF4-418C-98E7-11B7DEBC31D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1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DHEWD Direction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1058141" y="1219200"/>
            <a:ext cx="10672645" cy="4114800"/>
          </a:xfrm>
        </p:spPr>
        <p:txBody>
          <a:bodyPr/>
          <a:lstStyle/>
          <a:p>
            <a:r>
              <a:rPr lang="en-US" b="1" dirty="0" smtClean="0"/>
              <a:t>Vision</a:t>
            </a:r>
          </a:p>
          <a:p>
            <a:pPr lvl="1"/>
            <a:r>
              <a:rPr lang="en-US" dirty="0" smtClean="0"/>
              <a:t>Every Missourian empowered with the skills and education needed for success</a:t>
            </a:r>
          </a:p>
          <a:p>
            <a:r>
              <a:rPr lang="en-US" b="1" dirty="0" smtClean="0"/>
              <a:t>Mission</a:t>
            </a:r>
          </a:p>
          <a:p>
            <a:pPr lvl="1"/>
            <a:r>
              <a:rPr lang="en-US" dirty="0" smtClean="0"/>
              <a:t>To put Missourians on a path to learn, work, and prosper</a:t>
            </a:r>
          </a:p>
          <a:p>
            <a:r>
              <a:rPr lang="en-US" b="1" dirty="0" smtClean="0"/>
              <a:t>Principles</a:t>
            </a:r>
            <a:r>
              <a:rPr lang="en-US" dirty="0" smtClean="0"/>
              <a:t> </a:t>
            </a:r>
            <a:r>
              <a:rPr lang="en-US" sz="2000" i="1" dirty="0" smtClean="0"/>
              <a:t>that guide our work</a:t>
            </a:r>
          </a:p>
          <a:p>
            <a:pPr lvl="1"/>
            <a:r>
              <a:rPr lang="en-US" dirty="0" smtClean="0"/>
              <a:t>People-focused, workforce-aligned, equity-centered, impact-driven</a:t>
            </a:r>
          </a:p>
          <a:p>
            <a:r>
              <a:rPr lang="en-US" b="1" dirty="0" smtClean="0"/>
              <a:t>Values</a:t>
            </a:r>
            <a:r>
              <a:rPr lang="en-US" dirty="0" smtClean="0"/>
              <a:t> </a:t>
            </a:r>
            <a:r>
              <a:rPr lang="en-US" sz="2000" i="1" dirty="0" smtClean="0"/>
              <a:t>that define the way we work together</a:t>
            </a:r>
          </a:p>
          <a:p>
            <a:pPr lvl="1"/>
            <a:r>
              <a:rPr lang="en-US" dirty="0" smtClean="0"/>
              <a:t>Teamwork, collaboration, accountability, work-life balance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9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DHEWD Organizational Structure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934E7E-E281-0549-9FBC-5C3D6DD01241}"/>
              </a:ext>
            </a:extLst>
          </p:cNvPr>
          <p:cNvCxnSpPr/>
          <p:nvPr/>
        </p:nvCxnSpPr>
        <p:spPr>
          <a:xfrm>
            <a:off x="8861419" y="4306124"/>
            <a:ext cx="0" cy="57206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9D76EE-2365-E549-BCE7-39A884961E13}"/>
              </a:ext>
            </a:extLst>
          </p:cNvPr>
          <p:cNvCxnSpPr/>
          <p:nvPr/>
        </p:nvCxnSpPr>
        <p:spPr>
          <a:xfrm>
            <a:off x="5629387" y="4306124"/>
            <a:ext cx="0" cy="57206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E87CCFB8-6E7B-AC43-9F07-1B83107E66B6}"/>
              </a:ext>
            </a:extLst>
          </p:cNvPr>
          <p:cNvCxnSpPr>
            <a:stCxn id="24" idx="3"/>
            <a:endCxn id="31" idx="2"/>
          </p:cNvCxnSpPr>
          <p:nvPr/>
        </p:nvCxnSpPr>
        <p:spPr>
          <a:xfrm flipV="1">
            <a:off x="5733844" y="2851969"/>
            <a:ext cx="652901" cy="369705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413D39D-B408-E741-9B93-969D4B55B67B}"/>
              </a:ext>
            </a:extLst>
          </p:cNvPr>
          <p:cNvSpPr/>
          <p:nvPr/>
        </p:nvSpPr>
        <p:spPr>
          <a:xfrm>
            <a:off x="4948406" y="4727114"/>
            <a:ext cx="1412241" cy="1001754"/>
          </a:xfrm>
          <a:prstGeom prst="rect">
            <a:avLst/>
          </a:prstGeom>
          <a:solidFill>
            <a:srgbClr val="4B88B7"/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POSTSECONDARY POLICY</a:t>
            </a: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Samantha Dickey</a:t>
            </a: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Interim Asst. Commissioner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98179E-16C5-4343-BE7E-00B1104B119B}"/>
              </a:ext>
            </a:extLst>
          </p:cNvPr>
          <p:cNvSpPr/>
          <p:nvPr/>
        </p:nvSpPr>
        <p:spPr>
          <a:xfrm>
            <a:off x="3462299" y="4737455"/>
            <a:ext cx="1319571" cy="1001755"/>
          </a:xfrm>
          <a:prstGeom prst="rect">
            <a:avLst/>
          </a:prstGeom>
          <a:solidFill>
            <a:srgbClr val="4B88B7"/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WORKFORCE DEVELOPMENT   </a:t>
            </a: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 smtClean="0">
                <a:solidFill>
                  <a:srgbClr val="FFFFFF"/>
                </a:solidFill>
                <a:latin typeface="Calibri"/>
              </a:rPr>
              <a:t>Julie Carter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2A9816-5D22-F547-9CC9-6FA83C757766}"/>
              </a:ext>
            </a:extLst>
          </p:cNvPr>
          <p:cNvSpPr/>
          <p:nvPr/>
        </p:nvSpPr>
        <p:spPr>
          <a:xfrm>
            <a:off x="8107830" y="4717283"/>
            <a:ext cx="1383575" cy="1021926"/>
          </a:xfrm>
          <a:prstGeom prst="rect">
            <a:avLst/>
          </a:prstGeom>
          <a:solidFill>
            <a:srgbClr val="4B88B7"/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COMMS. &amp; OUTREACH </a:t>
            </a: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rgbClr val="FFFFFF"/>
                </a:solidFill>
                <a:latin typeface="Calibri"/>
              </a:rPr>
              <a:t>Heather Dolce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Asst</a:t>
            </a: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. Commissioner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FC6D14FD-3B16-BC41-A4D5-13B5F01BA773}"/>
              </a:ext>
            </a:extLst>
          </p:cNvPr>
          <p:cNvCxnSpPr>
            <a:stCxn id="31" idx="2"/>
          </p:cNvCxnSpPr>
          <p:nvPr/>
        </p:nvCxnSpPr>
        <p:spPr>
          <a:xfrm rot="5400000">
            <a:off x="3446963" y="1777501"/>
            <a:ext cx="1865314" cy="4014250"/>
          </a:xfrm>
          <a:prstGeom prst="bentConnector3">
            <a:avLst>
              <a:gd name="adj1" fmla="val 78012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85F0182-911D-3D49-A040-1919CFB58C53}"/>
              </a:ext>
            </a:extLst>
          </p:cNvPr>
          <p:cNvSpPr/>
          <p:nvPr/>
        </p:nvSpPr>
        <p:spPr>
          <a:xfrm>
            <a:off x="7169806" y="3591378"/>
            <a:ext cx="1500642" cy="539380"/>
          </a:xfrm>
          <a:prstGeom prst="rect">
            <a:avLst/>
          </a:prstGeom>
          <a:solidFill>
            <a:srgbClr val="4B88B7"/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 smtClean="0">
                <a:solidFill>
                  <a:srgbClr val="FFFFFF"/>
                </a:solidFill>
                <a:latin typeface="Calibri"/>
              </a:rPr>
              <a:t>Taylee</a:t>
            </a:r>
            <a:r>
              <a:rPr lang="en-US" sz="1400" b="1" kern="0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1400" b="1" kern="0" dirty="0" err="1" smtClean="0">
                <a:solidFill>
                  <a:srgbClr val="FFFFFF"/>
                </a:solidFill>
                <a:latin typeface="Calibri"/>
              </a:rPr>
              <a:t>Soukup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External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Relations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7AB12E-8DEC-5947-91BC-57AB0E77EAAE}"/>
              </a:ext>
            </a:extLst>
          </p:cNvPr>
          <p:cNvSpPr/>
          <p:nvPr/>
        </p:nvSpPr>
        <p:spPr>
          <a:xfrm>
            <a:off x="7160112" y="2951983"/>
            <a:ext cx="1500642" cy="539380"/>
          </a:xfrm>
          <a:prstGeom prst="rect">
            <a:avLst/>
          </a:prstGeom>
          <a:solidFill>
            <a:srgbClr val="4B88B7"/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 smtClean="0">
                <a:solidFill>
                  <a:srgbClr val="FFFFFF"/>
                </a:solidFill>
                <a:latin typeface="Calibri"/>
              </a:rPr>
              <a:t>Darian Jones</a:t>
            </a:r>
            <a:endParaRPr kumimoji="0" lang="en-US" sz="40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Executive Assistant &amp; </a:t>
            </a: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Board Secretary</a:t>
            </a:r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6EC838E6-3231-E548-B7EB-068EE99FFA72}"/>
              </a:ext>
            </a:extLst>
          </p:cNvPr>
          <p:cNvCxnSpPr>
            <a:stCxn id="31" idx="2"/>
            <a:endCxn id="22" idx="1"/>
          </p:cNvCxnSpPr>
          <p:nvPr/>
        </p:nvCxnSpPr>
        <p:spPr>
          <a:xfrm rot="16200000" flipH="1">
            <a:off x="6588577" y="2650136"/>
            <a:ext cx="369705" cy="773368"/>
          </a:xfrm>
          <a:prstGeom prst="bentConnector2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80CD59A-678B-F047-B7F6-4DC0CABBA876}"/>
              </a:ext>
            </a:extLst>
          </p:cNvPr>
          <p:cNvSpPr/>
          <p:nvPr/>
        </p:nvSpPr>
        <p:spPr>
          <a:xfrm>
            <a:off x="4233202" y="2951983"/>
            <a:ext cx="1500642" cy="539380"/>
          </a:xfrm>
          <a:prstGeom prst="rect">
            <a:avLst/>
          </a:prstGeom>
          <a:solidFill>
            <a:srgbClr val="4B88B7"/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 smtClean="0">
                <a:solidFill>
                  <a:srgbClr val="FFFFFF"/>
                </a:solidFill>
                <a:latin typeface="Calibri"/>
              </a:rPr>
              <a:t>Vacant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</a:t>
            </a: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ief of Staff</a:t>
            </a: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E8D95302-C808-AC48-9137-3DD6E6194A5D}"/>
              </a:ext>
            </a:extLst>
          </p:cNvPr>
          <p:cNvSpPr txBox="1">
            <a:spLocks/>
          </p:cNvSpPr>
          <p:nvPr/>
        </p:nvSpPr>
        <p:spPr>
          <a:xfrm>
            <a:off x="4495800" y="1219200"/>
            <a:ext cx="3781889" cy="536762"/>
          </a:xfrm>
          <a:prstGeom prst="rect">
            <a:avLst/>
          </a:prstGeom>
          <a:solidFill>
            <a:srgbClr val="4B88B7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prstClr val="white"/>
                </a:solidFill>
                <a:latin typeface="Calibri Light" panose="020F0302020204030204"/>
              </a:rPr>
              <a:t>Coordinating Board for Higher Education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33FB83E-D669-D04A-88BE-3C42C43876F6}"/>
              </a:ext>
            </a:extLst>
          </p:cNvPr>
          <p:cNvCxnSpPr/>
          <p:nvPr/>
        </p:nvCxnSpPr>
        <p:spPr>
          <a:xfrm>
            <a:off x="6388947" y="1749515"/>
            <a:ext cx="0" cy="32525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C243350-58C8-7B47-A609-2007C9AC4016}"/>
              </a:ext>
            </a:extLst>
          </p:cNvPr>
          <p:cNvCxnSpPr/>
          <p:nvPr/>
        </p:nvCxnSpPr>
        <p:spPr>
          <a:xfrm>
            <a:off x="7148471" y="4306125"/>
            <a:ext cx="0" cy="57206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BEE3BBD-051F-B943-B0B8-D15333A4B7B0}"/>
              </a:ext>
            </a:extLst>
          </p:cNvPr>
          <p:cNvSpPr/>
          <p:nvPr/>
        </p:nvSpPr>
        <p:spPr>
          <a:xfrm>
            <a:off x="6536878" y="4717282"/>
            <a:ext cx="1376876" cy="1021927"/>
          </a:xfrm>
          <a:prstGeom prst="rect">
            <a:avLst/>
          </a:prstGeom>
          <a:solidFill>
            <a:srgbClr val="4B88B7"/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PERFORMANCE &amp; STRATEGY </a:t>
            </a: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Veronica Gielazauskas</a:t>
            </a: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Asst. Commissioner</a:t>
            </a: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4DD579C5-EA64-B740-B33C-2C50C09DDA13}"/>
              </a:ext>
            </a:extLst>
          </p:cNvPr>
          <p:cNvCxnSpPr>
            <a:cxnSpLocks/>
          </p:cNvCxnSpPr>
          <p:nvPr/>
        </p:nvCxnSpPr>
        <p:spPr>
          <a:xfrm>
            <a:off x="6288425" y="4306125"/>
            <a:ext cx="4037253" cy="411158"/>
          </a:xfrm>
          <a:prstGeom prst="bentConnector3">
            <a:avLst>
              <a:gd name="adj1" fmla="val 100169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8CC95F-61DF-A34B-A329-261C4BA52D76}"/>
              </a:ext>
            </a:extLst>
          </p:cNvPr>
          <p:cNvCxnSpPr>
            <a:endCxn id="21" idx="1"/>
          </p:cNvCxnSpPr>
          <p:nvPr/>
        </p:nvCxnSpPr>
        <p:spPr>
          <a:xfrm>
            <a:off x="6385279" y="3861068"/>
            <a:ext cx="784527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7E7A1D56-6858-4742-9FFC-8405DB2B7724}"/>
              </a:ext>
            </a:extLst>
          </p:cNvPr>
          <p:cNvSpPr/>
          <p:nvPr/>
        </p:nvSpPr>
        <p:spPr>
          <a:xfrm>
            <a:off x="5343545" y="1983288"/>
            <a:ext cx="2086400" cy="868680"/>
          </a:xfrm>
          <a:prstGeom prst="rect">
            <a:avLst/>
          </a:prstGeom>
          <a:solidFill>
            <a:srgbClr val="4B88B7"/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Bennet Boggs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Commissioner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CF8D496-6FAA-8549-B5CC-25DC7C9A2296}"/>
              </a:ext>
            </a:extLst>
          </p:cNvPr>
          <p:cNvSpPr/>
          <p:nvPr/>
        </p:nvSpPr>
        <p:spPr>
          <a:xfrm>
            <a:off x="1890216" y="4717283"/>
            <a:ext cx="1374281" cy="991415"/>
          </a:xfrm>
          <a:prstGeom prst="rect">
            <a:avLst/>
          </a:prstGeom>
          <a:solidFill>
            <a:srgbClr val="4B88B7"/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OPERATIONS </a:t>
            </a: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Leroy Wade</a:t>
            </a: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1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9624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Deputy Commissioner</a:t>
            </a: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93AC83DB-36AD-8044-BB8F-DA3268FE1C47}"/>
              </a:ext>
            </a:extLst>
          </p:cNvPr>
          <p:cNvSpPr txBox="1">
            <a:spLocks/>
          </p:cNvSpPr>
          <p:nvPr/>
        </p:nvSpPr>
        <p:spPr>
          <a:xfrm>
            <a:off x="1890216" y="1193064"/>
            <a:ext cx="2219074" cy="556451"/>
          </a:xfrm>
          <a:prstGeom prst="rect">
            <a:avLst/>
          </a:prstGeom>
          <a:solidFill>
            <a:srgbClr val="4B88B7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1400" dirty="0">
                <a:solidFill>
                  <a:prstClr val="white"/>
                </a:solidFill>
                <a:latin typeface="Calibri Light" panose="020F0302020204030204"/>
              </a:rPr>
              <a:t>State Workforce Development Board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BE3E07-C019-F242-8241-7E153AA85264}"/>
              </a:ext>
            </a:extLst>
          </p:cNvPr>
          <p:cNvCxnSpPr>
            <a:cxnSpLocks/>
          </p:cNvCxnSpPr>
          <p:nvPr/>
        </p:nvCxnSpPr>
        <p:spPr>
          <a:xfrm>
            <a:off x="2864083" y="1755962"/>
            <a:ext cx="0" cy="2272764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21F05FB9-CE9F-794E-9321-3E4026B0A862}"/>
              </a:ext>
            </a:extLst>
          </p:cNvPr>
          <p:cNvCxnSpPr>
            <a:cxnSpLocks/>
          </p:cNvCxnSpPr>
          <p:nvPr/>
        </p:nvCxnSpPr>
        <p:spPr>
          <a:xfrm>
            <a:off x="2864083" y="4035173"/>
            <a:ext cx="1150445" cy="708729"/>
          </a:xfrm>
          <a:prstGeom prst="bentConnector3">
            <a:avLst>
              <a:gd name="adj1" fmla="val 102134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4330E946-8C5B-F04C-8B0F-24B7DAA46E50}"/>
              </a:ext>
            </a:extLst>
          </p:cNvPr>
          <p:cNvSpPr/>
          <p:nvPr/>
        </p:nvSpPr>
        <p:spPr>
          <a:xfrm>
            <a:off x="9668762" y="4717282"/>
            <a:ext cx="1247217" cy="1021927"/>
          </a:xfrm>
          <a:prstGeom prst="rect">
            <a:avLst/>
          </a:prstGeom>
          <a:solidFill>
            <a:srgbClr val="4B88B7"/>
          </a:solidFill>
          <a:ln w="190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96245">
              <a:defRPr/>
            </a:pPr>
            <a:r>
              <a:rPr lang="en-US" sz="1100" b="1" kern="0" dirty="0">
                <a:solidFill>
                  <a:srgbClr val="FFFFFF"/>
                </a:solidFill>
                <a:latin typeface="Calibri" panose="020F0502020204030204"/>
              </a:rPr>
              <a:t>LEGAL </a:t>
            </a:r>
          </a:p>
          <a:p>
            <a:pPr algn="ctr" defTabSz="496245">
              <a:defRPr/>
            </a:pPr>
            <a:endParaRPr lang="en-US" sz="401" b="1" kern="0" dirty="0">
              <a:solidFill>
                <a:srgbClr val="FFFFFF"/>
              </a:solidFill>
              <a:latin typeface="Calibri" panose="020F0502020204030204"/>
            </a:endParaRPr>
          </a:p>
          <a:p>
            <a:pPr algn="ctr" defTabSz="496245">
              <a:defRPr/>
            </a:pPr>
            <a:r>
              <a:rPr lang="en-US" sz="1050" b="1" kern="0" dirty="0">
                <a:solidFill>
                  <a:srgbClr val="FFFFFF"/>
                </a:solidFill>
                <a:latin typeface="Calibri" panose="020F0502020204030204"/>
              </a:rPr>
              <a:t>Kristin Stokely</a:t>
            </a:r>
          </a:p>
          <a:p>
            <a:pPr algn="ctr" defTabSz="496245">
              <a:defRPr/>
            </a:pPr>
            <a:endParaRPr lang="en-US" sz="401" b="1" kern="0" dirty="0">
              <a:solidFill>
                <a:srgbClr val="FFFFFF"/>
              </a:solidFill>
              <a:latin typeface="Calibri" panose="020F0502020204030204"/>
            </a:endParaRPr>
          </a:p>
          <a:p>
            <a:pPr algn="ctr" defTabSz="496245">
              <a:defRPr/>
            </a:pPr>
            <a:r>
              <a:rPr lang="en-US" sz="900" b="1" i="1" kern="0" dirty="0">
                <a:solidFill>
                  <a:srgbClr val="FFFFFF"/>
                </a:solidFill>
                <a:latin typeface="Calibri" panose="020F0502020204030204"/>
              </a:rPr>
              <a:t>General Counsel</a:t>
            </a:r>
          </a:p>
        </p:txBody>
      </p:sp>
    </p:spTree>
    <p:extLst>
      <p:ext uri="{BB962C8B-B14F-4D97-AF65-F5344CB8AC3E}">
        <p14:creationId xmlns:p14="http://schemas.microsoft.com/office/powerpoint/2010/main" val="295313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Meet the Commissioner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765953" y="950461"/>
            <a:ext cx="7920847" cy="4535939"/>
          </a:xfrm>
        </p:spPr>
        <p:txBody>
          <a:bodyPr/>
          <a:lstStyle/>
          <a:p>
            <a:r>
              <a:rPr lang="en-US" dirty="0" smtClean="0"/>
              <a:t>Dr. Bennett Boggs</a:t>
            </a:r>
          </a:p>
          <a:p>
            <a:r>
              <a:rPr lang="en-US" dirty="0" smtClean="0"/>
              <a:t>Became Missouri Commissioner of Higher Education – April 2023</a:t>
            </a:r>
          </a:p>
          <a:p>
            <a:r>
              <a:rPr lang="en-US" dirty="0" smtClean="0"/>
              <a:t>North Carolina Native</a:t>
            </a:r>
          </a:p>
          <a:p>
            <a:r>
              <a:rPr lang="en-US" dirty="0" smtClean="0"/>
              <a:t>Higher Education Background</a:t>
            </a:r>
          </a:p>
          <a:p>
            <a:pPr lvl="1"/>
            <a:r>
              <a:rPr lang="en-US" dirty="0" smtClean="0"/>
              <a:t>Colorado Department of Higher Education</a:t>
            </a:r>
          </a:p>
          <a:p>
            <a:pPr lvl="1"/>
            <a:r>
              <a:rPr lang="en-US" dirty="0" smtClean="0"/>
              <a:t>National Council of State Legislatures</a:t>
            </a:r>
          </a:p>
          <a:p>
            <a:pPr lvl="1"/>
            <a:r>
              <a:rPr lang="en-US" dirty="0" smtClean="0"/>
              <a:t>Kentucky Education Professional Standards Board</a:t>
            </a:r>
          </a:p>
          <a:p>
            <a:pPr lvl="1"/>
            <a:r>
              <a:rPr lang="en-US" dirty="0" smtClean="0"/>
              <a:t>Kentucky Council on Postsecondary Education</a:t>
            </a:r>
          </a:p>
          <a:p>
            <a:pPr lvl="1"/>
            <a:r>
              <a:rPr lang="en-US" dirty="0" smtClean="0"/>
              <a:t>Kentucky General Assembly</a:t>
            </a:r>
          </a:p>
          <a:p>
            <a:pPr lvl="1"/>
            <a:r>
              <a:rPr lang="en-US" dirty="0" smtClean="0"/>
              <a:t>Public and Private Higher </a:t>
            </a:r>
            <a:r>
              <a:rPr lang="en-US" dirty="0"/>
              <a:t>E</a:t>
            </a:r>
            <a:r>
              <a:rPr lang="en-US" dirty="0" smtClean="0"/>
              <a:t>ducation Institutions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10785475" y="6257925"/>
            <a:ext cx="1406525" cy="365125"/>
          </a:xfrm>
        </p:spPr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11771313" y="6257925"/>
            <a:ext cx="420687" cy="365125"/>
          </a:xfrm>
        </p:spPr>
        <p:txBody>
          <a:bodyPr/>
          <a:lstStyle/>
          <a:p>
            <a:fld id="{8EC1D522-4DF4-418C-98E7-11B7DEBC31D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Photo of Dr. Bennet Bogg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371600"/>
            <a:ext cx="2667000" cy="400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100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Building Missouri’ Future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058143" y="910771"/>
            <a:ext cx="10672646" cy="737555"/>
          </a:xfrm>
        </p:spPr>
        <p:txBody>
          <a:bodyPr/>
          <a:lstStyle/>
          <a:p>
            <a:r>
              <a:rPr lang="en-US" sz="2000" b="0" dirty="0" smtClean="0"/>
              <a:t>A strategic plan to provide pathways and reduce barriers to educational attainment and workforce participation.</a:t>
            </a:r>
            <a:endParaRPr lang="en-US" sz="2000" b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11079" r="10122" b="13705"/>
          <a:stretch/>
        </p:blipFill>
        <p:spPr>
          <a:xfrm>
            <a:off x="1058143" y="1752600"/>
            <a:ext cx="991465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8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Other DHEWD Updates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765953" y="1295400"/>
            <a:ext cx="10964833" cy="1219654"/>
          </a:xfrm>
        </p:spPr>
        <p:txBody>
          <a:bodyPr/>
          <a:lstStyle/>
          <a:p>
            <a:r>
              <a:rPr lang="en-US" dirty="0" smtClean="0"/>
              <a:t>Higher Education Funding/Efficiency Study</a:t>
            </a:r>
          </a:p>
          <a:p>
            <a:pPr lvl="1"/>
            <a:r>
              <a:rPr lang="en-US" dirty="0" smtClean="0"/>
              <a:t>Required by HB 3003 (2022)</a:t>
            </a:r>
          </a:p>
          <a:p>
            <a:pPr lvl="1"/>
            <a:r>
              <a:rPr lang="en-US" dirty="0" smtClean="0"/>
              <a:t>Study conducted by National Center for Higher Education Management Systems (NCHEMS)</a:t>
            </a:r>
          </a:p>
          <a:p>
            <a:pPr lvl="1"/>
            <a:r>
              <a:rPr lang="en-US" dirty="0" smtClean="0"/>
              <a:t>Final </a:t>
            </a:r>
            <a:r>
              <a:rPr lang="en-US" dirty="0"/>
              <a:t>reports </a:t>
            </a:r>
            <a:r>
              <a:rPr lang="en-US" dirty="0" smtClean="0"/>
              <a:t>available at 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dhewd.mo.gov/about/legislative/HigherEducationFundingStudy.php</a:t>
            </a:r>
            <a:endParaRPr lang="en-US" dirty="0" smtClean="0"/>
          </a:p>
          <a:p>
            <a:pPr lvl="1"/>
            <a:r>
              <a:rPr lang="en-US" dirty="0" smtClean="0"/>
              <a:t>Proposes cost-based core funding model with recognition of mission, program mix, and student characteristics</a:t>
            </a:r>
          </a:p>
          <a:p>
            <a:pPr lvl="1"/>
            <a:r>
              <a:rPr lang="en-US" dirty="0" smtClean="0"/>
              <a:t>Proposed performance funding component includes six performance measures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2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02898" y="328060"/>
            <a:ext cx="10964833" cy="655637"/>
          </a:xfrm>
        </p:spPr>
        <p:txBody>
          <a:bodyPr/>
          <a:lstStyle/>
          <a:p>
            <a:r>
              <a:rPr lang="en-US" dirty="0" smtClean="0"/>
              <a:t>Other DHEWD Updates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058141" y="1099313"/>
            <a:ext cx="10672646" cy="433397"/>
          </a:xfrm>
        </p:spPr>
        <p:txBody>
          <a:bodyPr/>
          <a:lstStyle/>
          <a:p>
            <a:r>
              <a:rPr lang="en-US" dirty="0" smtClean="0"/>
              <a:t>Adult Learner Network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1058141" y="1648326"/>
            <a:ext cx="10672645" cy="4204612"/>
          </a:xfrm>
        </p:spPr>
        <p:txBody>
          <a:bodyPr/>
          <a:lstStyle/>
          <a:p>
            <a:r>
              <a:rPr lang="en-US" dirty="0" smtClean="0"/>
              <a:t>Vision</a:t>
            </a:r>
          </a:p>
          <a:p>
            <a:pPr lvl="1"/>
            <a:r>
              <a:rPr lang="en-US" dirty="0" smtClean="0"/>
              <a:t>Create a common definition and language around adult learners</a:t>
            </a:r>
          </a:p>
          <a:p>
            <a:pPr lvl="1"/>
            <a:r>
              <a:rPr lang="en-US" dirty="0" smtClean="0"/>
              <a:t>Understand adult learners and their needs</a:t>
            </a:r>
          </a:p>
          <a:p>
            <a:pPr lvl="1"/>
            <a:r>
              <a:rPr lang="en-US" dirty="0" smtClean="0"/>
              <a:t>Create and utilize the Adult Learner Network</a:t>
            </a:r>
          </a:p>
          <a:p>
            <a:pPr lvl="1"/>
            <a:r>
              <a:rPr lang="en-US" dirty="0" smtClean="0"/>
              <a:t>Innovate/change the educational model</a:t>
            </a:r>
          </a:p>
          <a:p>
            <a:r>
              <a:rPr lang="en-US" dirty="0" smtClean="0"/>
              <a:t>40+ Partners</a:t>
            </a:r>
          </a:p>
          <a:p>
            <a:pPr lvl="1"/>
            <a:r>
              <a:rPr lang="en-US" dirty="0" smtClean="0"/>
              <a:t>State agencies</a:t>
            </a:r>
          </a:p>
          <a:p>
            <a:pPr lvl="1"/>
            <a:r>
              <a:rPr lang="en-US" dirty="0" smtClean="0"/>
              <a:t>Postsecondary institutions</a:t>
            </a:r>
          </a:p>
          <a:p>
            <a:pPr lvl="1"/>
            <a:r>
              <a:rPr lang="en-US" dirty="0" smtClean="0"/>
              <a:t>Chamber of Commerce</a:t>
            </a:r>
          </a:p>
          <a:p>
            <a:pPr lvl="1"/>
            <a:r>
              <a:rPr lang="en-US" dirty="0" smtClean="0"/>
              <a:t>Other interested organizations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© 2023 MASFAP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EC1D522-4DF4-418C-98E7-11B7DEBC31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02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11362</TotalTime>
  <Words>1349</Words>
  <Application>Microsoft Office PowerPoint</Application>
  <PresentationFormat>Widescreen</PresentationFormat>
  <Paragraphs>327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Bradley Hand ITC</vt:lpstr>
      <vt:lpstr>Calibri</vt:lpstr>
      <vt:lpstr>Calibri Light</vt:lpstr>
      <vt:lpstr>Candara</vt:lpstr>
      <vt:lpstr>Open Sans</vt:lpstr>
      <vt:lpstr>Symbol</vt:lpstr>
      <vt:lpstr>Verdana</vt:lpstr>
      <vt:lpstr>Waveform</vt:lpstr>
      <vt:lpstr>2023 State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Dixon, Kathy - x3446</dc:creator>
  <cp:lastModifiedBy>Wade, Leroy</cp:lastModifiedBy>
  <cp:revision>190</cp:revision>
  <dcterms:created xsi:type="dcterms:W3CDTF">2015-06-16T15:51:15Z</dcterms:created>
  <dcterms:modified xsi:type="dcterms:W3CDTF">2023-11-13T22:28:40Z</dcterms:modified>
</cp:coreProperties>
</file>